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C975-730E-42B2-A0CB-88D7C323D285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4FAE-05D2-4DC9-B762-4D0EA411F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8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B2A9-C03B-85B0-B23A-E6E0E53D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0FD02-E3CE-63F3-7E7E-9BDA10876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48331-0302-DC10-9E85-A1E1B623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F5F3A-D8E6-727F-3F3A-EC8DB406D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00234-8E3A-4409-B373-7D8B5C810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3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Connectiong</a:t>
            </a:r>
            <a:r>
              <a:rPr lang="en-US" dirty="0"/>
              <a:t> to DB with </a:t>
            </a:r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should use the Console application in this project (Open Sabio.Db.ConsoleApp.sln) </a:t>
            </a:r>
          </a:p>
          <a:p>
            <a:r>
              <a:rPr lang="en-US" dirty="0"/>
              <a:t>and write code using the included projects to call all the procs in the `/</a:t>
            </a:r>
            <a:r>
              <a:rPr lang="en-US" dirty="0" err="1"/>
              <a:t>SqlInit</a:t>
            </a:r>
            <a:r>
              <a:rPr lang="en-US" dirty="0"/>
              <a:t>/</a:t>
            </a:r>
            <a:r>
              <a:rPr lang="en-US" dirty="0" err="1"/>
              <a:t>Sabio_Address.sql</a:t>
            </a:r>
            <a:r>
              <a:rPr lang="en-US" dirty="0"/>
              <a:t>` file.</a:t>
            </a:r>
          </a:p>
          <a:p>
            <a:endParaRPr lang="en-US" dirty="0"/>
          </a:p>
          <a:p>
            <a:r>
              <a:rPr lang="en-US" dirty="0"/>
              <a:t>The instructors will help you with the first couple of procs and then you finish the rest on your own using the resources available to you.</a:t>
            </a:r>
          </a:p>
          <a:p>
            <a:endParaRPr lang="en-US" dirty="0"/>
          </a:p>
          <a:p>
            <a:r>
              <a:rPr lang="en-US" dirty="0"/>
              <a:t>&gt; :star: Be sure to get instructor help to run the `/</a:t>
            </a:r>
            <a:r>
              <a:rPr lang="en-US" dirty="0" err="1"/>
              <a:t>SqlInit</a:t>
            </a:r>
            <a:r>
              <a:rPr lang="en-US" dirty="0"/>
              <a:t>/</a:t>
            </a:r>
            <a:r>
              <a:rPr lang="en-US" dirty="0" err="1"/>
              <a:t>Sabio_Address.sql</a:t>
            </a:r>
            <a:r>
              <a:rPr lang="en-US" dirty="0"/>
              <a:t>` file.</a:t>
            </a:r>
          </a:p>
          <a:p>
            <a:endParaRPr lang="en-US" dirty="0"/>
          </a:p>
          <a:p>
            <a:r>
              <a:rPr lang="en-US" dirty="0"/>
              <a:t>Use the following Page to help you.</a:t>
            </a:r>
          </a:p>
          <a:p>
            <a:endParaRPr lang="en-US" dirty="0"/>
          </a:p>
          <a:p>
            <a:r>
              <a:rPr lang="en-US" dirty="0"/>
              <a:t>- [Working </a:t>
            </a:r>
            <a:r>
              <a:rPr lang="en-US" dirty="0" err="1"/>
              <a:t>.Net</a:t>
            </a:r>
            <a:r>
              <a:rPr lang="en-US" dirty="0"/>
              <a:t> Services Classes](https://github.com/sabiocode/wiki/blob/master/dotnet/data-access/service-class.md)</a:t>
            </a:r>
          </a:p>
          <a:p>
            <a:endParaRPr lang="en-US" dirty="0"/>
          </a:p>
          <a:p>
            <a:r>
              <a:rPr lang="en-US" dirty="0"/>
              <a:t>  - [Data Service CRUD Operations Videos](https://training.sabio.la/courses/516025/lectures/10839166) to go with Data Access via Service Classes</a:t>
            </a:r>
          </a:p>
          <a:p>
            <a:endParaRPr lang="en-US" dirty="0"/>
          </a:p>
          <a:p>
            <a:r>
              <a:rPr lang="en-US" dirty="0"/>
              <a:t>- [How to Use </a:t>
            </a:r>
            <a:r>
              <a:rPr lang="en-US" dirty="0" err="1"/>
              <a:t>DataProvider</a:t>
            </a:r>
            <a:r>
              <a:rPr lang="en-US" dirty="0"/>
              <a:t> (</a:t>
            </a:r>
            <a:r>
              <a:rPr lang="en-US" dirty="0" err="1"/>
              <a:t>ExecuteCmd</a:t>
            </a:r>
            <a:r>
              <a:rPr lang="en-US" dirty="0"/>
              <a:t>)](https://github.com/sabiocode/wiki/blob/master/dotnet/data-access/DataProvider/DataProvider-ExecuteCmd.md)</a:t>
            </a:r>
          </a:p>
          <a:p>
            <a:endParaRPr lang="en-US" dirty="0"/>
          </a:p>
          <a:p>
            <a:r>
              <a:rPr lang="en-US" dirty="0"/>
              <a:t>- [How to Use </a:t>
            </a:r>
            <a:r>
              <a:rPr lang="en-US" dirty="0" err="1"/>
              <a:t>DataProvider</a:t>
            </a:r>
            <a:r>
              <a:rPr lang="en-US" dirty="0"/>
              <a:t> (</a:t>
            </a:r>
            <a:r>
              <a:rPr lang="en-US" dirty="0" err="1"/>
              <a:t>ExecuteNonQuery</a:t>
            </a:r>
            <a:r>
              <a:rPr lang="en-US" dirty="0"/>
              <a:t>)](https://github.com/sabiocode/wiki/blob/master/dotnet/data-access/DataProvider/DataProvider-ExecuteNonQuery.md)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 Background on Models</a:t>
            </a:r>
          </a:p>
          <a:p>
            <a:endParaRPr lang="en-US" dirty="0"/>
          </a:p>
          <a:p>
            <a:r>
              <a:rPr lang="en-US" dirty="0"/>
              <a:t>## Models</a:t>
            </a:r>
          </a:p>
          <a:p>
            <a:r>
              <a:rPr lang="en-US" dirty="0"/>
              <a:t>Models serve to carry data from one place to an other.</a:t>
            </a:r>
          </a:p>
          <a:p>
            <a:endParaRPr lang="en-US" dirty="0"/>
          </a:p>
          <a:p>
            <a:r>
              <a:rPr lang="en-US" dirty="0"/>
              <a:t>In many applications, Models are used in a variety of ways including partial updates, inserts and deletes.</a:t>
            </a:r>
          </a:p>
          <a:p>
            <a:endParaRPr lang="en-US" dirty="0"/>
          </a:p>
          <a:p>
            <a:r>
              <a:rPr lang="en-US" dirty="0"/>
              <a:t>In our application we will create a more refined architecture and create 4 different types of Models.</a:t>
            </a:r>
          </a:p>
          <a:p>
            <a:endParaRPr lang="en-US" dirty="0"/>
          </a:p>
          <a:p>
            <a:r>
              <a:rPr lang="en-US" dirty="0"/>
              <a:t>These four types will be named according to their utility or purpose</a:t>
            </a:r>
          </a:p>
          <a:p>
            <a:endParaRPr lang="en-US" dirty="0"/>
          </a:p>
          <a:p>
            <a:r>
              <a:rPr lang="en-US" dirty="0"/>
              <a:t>### Request Models</a:t>
            </a:r>
          </a:p>
          <a:p>
            <a:r>
              <a:rPr lang="en-US" dirty="0"/>
              <a:t>- These models will be used to pass data into a Controller or Service method </a:t>
            </a:r>
          </a:p>
          <a:p>
            <a:endParaRPr lang="en-US" dirty="0"/>
          </a:p>
          <a:p>
            <a:r>
              <a:rPr lang="en-US" dirty="0"/>
              <a:t>- These models will participate in Model Binding where data from an incoming request will be mapped to the properties of the given Model. </a:t>
            </a:r>
          </a:p>
          <a:p>
            <a:endParaRPr lang="en-US" dirty="0"/>
          </a:p>
          <a:p>
            <a:r>
              <a:rPr lang="en-US" dirty="0"/>
              <a:t>- They will be used to perform updates, inserts or deletes. More often than not, they will contain partial list of all the properties of the entities that they represent.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Sabio.Models.Requests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**PASSED* into Service Method calls or Controller Methods</a:t>
            </a:r>
          </a:p>
          <a:p>
            <a:endParaRPr lang="en-US" dirty="0"/>
          </a:p>
          <a:p>
            <a:r>
              <a:rPr lang="en-US" dirty="0"/>
              <a:t>### Response Models</a:t>
            </a:r>
          </a:p>
          <a:p>
            <a:r>
              <a:rPr lang="en-US" dirty="0"/>
              <a:t>- These Models will be the objects passed **out** of Api Controllers. </a:t>
            </a:r>
          </a:p>
          <a:p>
            <a:endParaRPr lang="en-US" dirty="0"/>
          </a:p>
          <a:p>
            <a:r>
              <a:rPr lang="en-US" dirty="0"/>
              <a:t>- Often times these Models will be used to wrap Domain models as they are passed out of the web application.</a:t>
            </a:r>
          </a:p>
          <a:p>
            <a:endParaRPr lang="en-US" dirty="0"/>
          </a:p>
          <a:p>
            <a:r>
              <a:rPr lang="en-US" dirty="0"/>
              <a:t>- All Response Models must inherit from </a:t>
            </a:r>
            <a:r>
              <a:rPr lang="en-US" dirty="0" err="1"/>
              <a:t>BaseResponse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Sabio.Models.Responses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returned from Controllers</a:t>
            </a:r>
          </a:p>
          <a:p>
            <a:endParaRPr lang="en-US" dirty="0"/>
          </a:p>
          <a:p>
            <a:r>
              <a:rPr lang="en-US" dirty="0"/>
              <a:t>### Domain Models</a:t>
            </a:r>
          </a:p>
          <a:p>
            <a:r>
              <a:rPr lang="en-US" dirty="0"/>
              <a:t>- These models will be used to most accurately represent the entities we store in our database. </a:t>
            </a:r>
          </a:p>
          <a:p>
            <a:r>
              <a:rPr lang="en-US" dirty="0"/>
              <a:t>- When returned, they should be fully hydrated with the data in the database.</a:t>
            </a:r>
          </a:p>
          <a:p>
            <a:r>
              <a:rPr lang="en-US" dirty="0"/>
              <a:t>- These files are located here at the following path. You should inspect the files there for more information.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Sabio.Models.Domain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returned from Service Method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62B-761C-4E92-B838-D0B7824FC6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5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63C69-03F6-6A30-E2C2-E93A279A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A4F17-D847-C92A-B936-5CB6EC34F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6C178-81FF-EFE8-A677-7B294865B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Connectiong</a:t>
            </a:r>
            <a:r>
              <a:rPr lang="en-US" dirty="0"/>
              <a:t> to DB with </a:t>
            </a:r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should use the Console application in this project (Open Sabio.Db.ConsoleApp.sln) </a:t>
            </a:r>
          </a:p>
          <a:p>
            <a:r>
              <a:rPr lang="en-US" dirty="0"/>
              <a:t>and write code using the included projects to call all the procs in the `/</a:t>
            </a:r>
            <a:r>
              <a:rPr lang="en-US" dirty="0" err="1"/>
              <a:t>SqlInit</a:t>
            </a:r>
            <a:r>
              <a:rPr lang="en-US" dirty="0"/>
              <a:t>/</a:t>
            </a:r>
            <a:r>
              <a:rPr lang="en-US" dirty="0" err="1"/>
              <a:t>Sabio_Address.sql</a:t>
            </a:r>
            <a:r>
              <a:rPr lang="en-US" dirty="0"/>
              <a:t>` file.</a:t>
            </a:r>
          </a:p>
          <a:p>
            <a:endParaRPr lang="en-US" dirty="0"/>
          </a:p>
          <a:p>
            <a:r>
              <a:rPr lang="en-US" dirty="0"/>
              <a:t>The instructors will help you with the first couple of procs and then you finish the rest on your own using the resources available to you.</a:t>
            </a:r>
          </a:p>
          <a:p>
            <a:endParaRPr lang="en-US" dirty="0"/>
          </a:p>
          <a:p>
            <a:r>
              <a:rPr lang="en-US" dirty="0"/>
              <a:t>&gt; :star: Be sure to get instructor help to run the `/</a:t>
            </a:r>
            <a:r>
              <a:rPr lang="en-US" dirty="0" err="1"/>
              <a:t>SqlInit</a:t>
            </a:r>
            <a:r>
              <a:rPr lang="en-US" dirty="0"/>
              <a:t>/</a:t>
            </a:r>
            <a:r>
              <a:rPr lang="en-US" dirty="0" err="1"/>
              <a:t>Sabio_Address.sql</a:t>
            </a:r>
            <a:r>
              <a:rPr lang="en-US" dirty="0"/>
              <a:t>` file.</a:t>
            </a:r>
          </a:p>
          <a:p>
            <a:endParaRPr lang="en-US" dirty="0"/>
          </a:p>
          <a:p>
            <a:r>
              <a:rPr lang="en-US" dirty="0"/>
              <a:t>Use the following Page to help you.</a:t>
            </a:r>
          </a:p>
          <a:p>
            <a:endParaRPr lang="en-US" dirty="0"/>
          </a:p>
          <a:p>
            <a:r>
              <a:rPr lang="en-US" dirty="0"/>
              <a:t>- [Working </a:t>
            </a:r>
            <a:r>
              <a:rPr lang="en-US" dirty="0" err="1"/>
              <a:t>.Net</a:t>
            </a:r>
            <a:r>
              <a:rPr lang="en-US" dirty="0"/>
              <a:t> Services Classes](https://github.com/sabiocode/wiki/blob/master/dotnet/data-access/service-class.md)</a:t>
            </a:r>
          </a:p>
          <a:p>
            <a:endParaRPr lang="en-US" dirty="0"/>
          </a:p>
          <a:p>
            <a:r>
              <a:rPr lang="en-US" dirty="0"/>
              <a:t>  - [Data Service CRUD Operations Videos](https://training.sabio.la/courses/516025/lectures/10839166) to go with Data Access via Service Classes</a:t>
            </a:r>
          </a:p>
          <a:p>
            <a:endParaRPr lang="en-US" dirty="0"/>
          </a:p>
          <a:p>
            <a:r>
              <a:rPr lang="en-US" dirty="0"/>
              <a:t>- [How to Use </a:t>
            </a:r>
            <a:r>
              <a:rPr lang="en-US" dirty="0" err="1"/>
              <a:t>DataProvider</a:t>
            </a:r>
            <a:r>
              <a:rPr lang="en-US" dirty="0"/>
              <a:t> (</a:t>
            </a:r>
            <a:r>
              <a:rPr lang="en-US" dirty="0" err="1"/>
              <a:t>ExecuteCmd</a:t>
            </a:r>
            <a:r>
              <a:rPr lang="en-US" dirty="0"/>
              <a:t>)](https://github.com/sabiocode/wiki/blob/master/dotnet/data-access/DataProvider/DataProvider-ExecuteCmd.md)</a:t>
            </a:r>
          </a:p>
          <a:p>
            <a:endParaRPr lang="en-US" dirty="0"/>
          </a:p>
          <a:p>
            <a:r>
              <a:rPr lang="en-US" dirty="0"/>
              <a:t>- [How to Use </a:t>
            </a:r>
            <a:r>
              <a:rPr lang="en-US" dirty="0" err="1"/>
              <a:t>DataProvider</a:t>
            </a:r>
            <a:r>
              <a:rPr lang="en-US" dirty="0"/>
              <a:t> (</a:t>
            </a:r>
            <a:r>
              <a:rPr lang="en-US" dirty="0" err="1"/>
              <a:t>ExecuteNonQuery</a:t>
            </a:r>
            <a:r>
              <a:rPr lang="en-US" dirty="0"/>
              <a:t>)](https://github.com/sabiocode/wiki/blob/master/dotnet/data-access/DataProvider/DataProvider-ExecuteNonQuery.md)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 Background on Models</a:t>
            </a:r>
          </a:p>
          <a:p>
            <a:endParaRPr lang="en-US" dirty="0"/>
          </a:p>
          <a:p>
            <a:r>
              <a:rPr lang="en-US" dirty="0"/>
              <a:t>## Models</a:t>
            </a:r>
          </a:p>
          <a:p>
            <a:r>
              <a:rPr lang="en-US" dirty="0"/>
              <a:t>Models serve to carry data from one place to an other.</a:t>
            </a:r>
          </a:p>
          <a:p>
            <a:endParaRPr lang="en-US" dirty="0"/>
          </a:p>
          <a:p>
            <a:r>
              <a:rPr lang="en-US" dirty="0"/>
              <a:t>In many applications, Models are used in a variety of ways including partial updates, inserts and deletes.</a:t>
            </a:r>
          </a:p>
          <a:p>
            <a:endParaRPr lang="en-US" dirty="0"/>
          </a:p>
          <a:p>
            <a:r>
              <a:rPr lang="en-US" dirty="0"/>
              <a:t>In our application we will create a more refined architecture and create 4 different types of Models.</a:t>
            </a:r>
          </a:p>
          <a:p>
            <a:endParaRPr lang="en-US" dirty="0"/>
          </a:p>
          <a:p>
            <a:r>
              <a:rPr lang="en-US" dirty="0"/>
              <a:t>These four types will be named according to their utility or purpose</a:t>
            </a:r>
          </a:p>
          <a:p>
            <a:endParaRPr lang="en-US" dirty="0"/>
          </a:p>
          <a:p>
            <a:r>
              <a:rPr lang="en-US" dirty="0"/>
              <a:t>### Request Models</a:t>
            </a:r>
          </a:p>
          <a:p>
            <a:r>
              <a:rPr lang="en-US" dirty="0"/>
              <a:t>- These models will be used to pass data into a Controller or Service method </a:t>
            </a:r>
          </a:p>
          <a:p>
            <a:endParaRPr lang="en-US" dirty="0"/>
          </a:p>
          <a:p>
            <a:r>
              <a:rPr lang="en-US" dirty="0"/>
              <a:t>- These models will participate in Model Binding where data from an incoming request will be mapped to the properties of the given Model. </a:t>
            </a:r>
          </a:p>
          <a:p>
            <a:endParaRPr lang="en-US" dirty="0"/>
          </a:p>
          <a:p>
            <a:r>
              <a:rPr lang="en-US" dirty="0"/>
              <a:t>- They will be used to perform updates, inserts or deletes. More often than not, they will contain partial list of all the properties of the entities that they represent.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Sabio.Models.Requests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**PASSED* into Service Method calls or Controller Methods</a:t>
            </a:r>
          </a:p>
          <a:p>
            <a:endParaRPr lang="en-US" dirty="0"/>
          </a:p>
          <a:p>
            <a:r>
              <a:rPr lang="en-US" dirty="0"/>
              <a:t>### Response Models</a:t>
            </a:r>
          </a:p>
          <a:p>
            <a:r>
              <a:rPr lang="en-US" dirty="0"/>
              <a:t>- These Models will be the objects passed **out** of Api Controllers. </a:t>
            </a:r>
          </a:p>
          <a:p>
            <a:endParaRPr lang="en-US" dirty="0"/>
          </a:p>
          <a:p>
            <a:r>
              <a:rPr lang="en-US" dirty="0"/>
              <a:t>- Often times these Models will be used to wrap Domain models as they are passed out of the web application.</a:t>
            </a:r>
          </a:p>
          <a:p>
            <a:endParaRPr lang="en-US" dirty="0"/>
          </a:p>
          <a:p>
            <a:r>
              <a:rPr lang="en-US" dirty="0"/>
              <a:t>- All Response Models must inherit from </a:t>
            </a:r>
            <a:r>
              <a:rPr lang="en-US" dirty="0" err="1"/>
              <a:t>BaseResponse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Sabio.Models.Responses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returned from Controllers</a:t>
            </a:r>
          </a:p>
          <a:p>
            <a:endParaRPr lang="en-US" dirty="0"/>
          </a:p>
          <a:p>
            <a:r>
              <a:rPr lang="en-US" dirty="0"/>
              <a:t>### Domain Models</a:t>
            </a:r>
          </a:p>
          <a:p>
            <a:r>
              <a:rPr lang="en-US" dirty="0"/>
              <a:t>- These models will be used to most accurately represent the entities we store in our database. </a:t>
            </a:r>
          </a:p>
          <a:p>
            <a:r>
              <a:rPr lang="en-US" dirty="0"/>
              <a:t>- When returned, they should be fully hydrated with the data in the database.</a:t>
            </a:r>
          </a:p>
          <a:p>
            <a:r>
              <a:rPr lang="en-US" dirty="0"/>
              <a:t>- These files are located here at the following path. You should inspect the files there for more information.</a:t>
            </a:r>
          </a:p>
          <a:p>
            <a:endParaRPr lang="en-US" dirty="0"/>
          </a:p>
          <a:p>
            <a:r>
              <a:rPr lang="en-US" dirty="0"/>
              <a:t>&gt; Located in `</a:t>
            </a:r>
            <a:r>
              <a:rPr lang="en-US" dirty="0" err="1"/>
              <a:t>Sabio.Models.Domain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&gt; :key: They are returned from Service Method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3BD34-4746-E826-ABDF-ED84C25FE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62B-761C-4E92-B838-D0B7824FC6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1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518-5448-7FDC-AC5E-D5C0F3450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64F50-4E7A-1A1D-6E44-7AF878515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D346-3E2B-0201-3BFA-08F435CA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E5910-A088-77FE-21D2-EA193B77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7CD9B-15C8-BFF2-DAA9-1BD6F2A5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7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8FB7-DE53-D2A1-F999-2FB4EBE0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BA493-F03C-A87C-4C18-2A99E8DB0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1CC65-D0E3-2265-003D-EC6EDAFA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DF804-AC07-3A87-0359-716044A2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2ABE8-0300-2042-9E1E-B02A9BC8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7F075-312A-04D8-86DE-1AD4B411C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7A6F3-6ABE-B564-7462-34C239D69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DA0DA-85FA-474C-9EBD-4A9C773F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EB71D-5224-06CD-4157-F90C6E13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613B9-9CEC-59D1-E535-629A19D6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8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5442-D081-A10A-557E-76D28A86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D374-C6D9-1E71-A119-F741B32E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8554-5966-1653-07AA-D8FB02D7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9F780-463E-41CE-4C3D-F223D475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59E2-B423-12F1-7994-8C60064F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4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BD9A-C221-98C8-1304-723BAD6F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BC34-00EE-03FE-C130-5C0C603F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1C04-1017-C014-3D4A-F40A3B75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6EB79-2581-FE00-925E-A35DC58B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F1BE0-16C6-8942-0130-EFAD0D2B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0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9FAA-4521-0B9A-C268-AEDFFB9B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3905-6CEE-AC74-6F4D-45D3D8368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D4641-8A57-FBE4-EBFA-8AC7469B5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245C3-3E82-C5B3-F682-3F6A7B2B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F0091-C623-E5E2-704E-89FA2A4A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BAC16-9857-9032-FE9B-013209E3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3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5499-7096-CF80-596C-18BE40DA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EB7B5-0C3F-94DB-B599-57AFC6BCD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BCECD-7930-1488-E631-F211E70E9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16EE4-FF4C-649A-837F-ED32ADA91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5267E-A5A2-30CB-9162-519CD671D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1C4-78C5-E874-6D88-BA4E74CD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247CF-5619-5730-B81E-961F7E5E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EE90C-AA25-9510-0B64-653F652E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392B-30F3-38AD-1B70-360EB05F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54952-8726-D588-F57E-E4D9811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019D4-B184-9D5E-E1A4-868DD349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B154E-080E-2EA7-DD0C-5A41BE38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15952-1D22-8D37-925B-5C904315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171F7-0A77-6801-6BE5-5EE4F3D0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D22B-3387-A166-21E5-A6AA955D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FE2B-2ABF-C52A-FF62-04467BC1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5277-221D-BDBE-6C25-A528C31F3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D716-8750-52D1-2EDC-75F7D95F1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19D81-64D7-61FC-ECDB-393CB7A7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3CB5-548A-CE04-130B-1C11E454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2DC54-292B-9008-27DB-4CD1B719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52B9-0CCD-8349-73A8-208642C2A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8A72A-EA62-3EAE-00F0-9586045DA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10E33-6909-44D5-B5F9-283DD41BA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87239-9C76-45F1-82FE-67F21FCA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13B71-D919-BB9E-5B74-2C2B9907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3DA06-C918-D30C-AC25-4E03F6315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0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2527E-D6C3-725F-980C-B7556915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44186-F6BE-C9E1-A9CF-83DDDA593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1BE89-5B9F-8620-B24A-E16ECDD88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A3B13C-03F1-4992-82A4-35EBC9306C6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99C36-7356-5A58-7042-CB56C7DAC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5087-AE37-CD4C-1CE9-E2B4EFE89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8E856E-046C-4E85-8C30-16DD9C17A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1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flyAdventur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FF32-593E-62B7-8F5E-70E41BDF4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Entity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A62DC-B694-DCEF-18CD-3D289C237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5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commended migration strategy for on-premises .NET apps to Azure App Service">
            <a:extLst>
              <a:ext uri="{FF2B5EF4-FFF2-40B4-BE49-F238E27FC236}">
                <a16:creationId xmlns:a16="http://schemas.microsoft.com/office/drawing/2014/main" id="{31736CB1-1BE3-AB2D-9177-3EDA68DE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0"/>
            <a:ext cx="9444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0FEB5-C854-9C84-FD33-02FE0362EAB2}"/>
              </a:ext>
            </a:extLst>
          </p:cNvPr>
          <p:cNvSpPr/>
          <p:nvPr/>
        </p:nvSpPr>
        <p:spPr>
          <a:xfrm>
            <a:off x="2060812" y="222868"/>
            <a:ext cx="1809745" cy="595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51DE3-8167-02A4-7B7D-959C90BAA7FB}"/>
              </a:ext>
            </a:extLst>
          </p:cNvPr>
          <p:cNvSpPr/>
          <p:nvPr/>
        </p:nvSpPr>
        <p:spPr>
          <a:xfrm>
            <a:off x="9912352" y="222868"/>
            <a:ext cx="1809745" cy="595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37954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8D847-A5C5-06F1-AA2C-6E2CDBB93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A9FCA1-63CD-B8D4-B3C0-1EEF827FCD2E}"/>
              </a:ext>
            </a:extLst>
          </p:cNvPr>
          <p:cNvSpPr/>
          <p:nvPr/>
        </p:nvSpPr>
        <p:spPr>
          <a:xfrm>
            <a:off x="7896406" y="6362063"/>
            <a:ext cx="1231900" cy="4484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OpenAI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A56FB8-CC1E-D97A-0795-BA1C5E1FFF4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7633049" y="5901932"/>
            <a:ext cx="879307" cy="460131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6449F96-9683-06A2-CE96-69B35FE0CF96}"/>
              </a:ext>
            </a:extLst>
          </p:cNvPr>
          <p:cNvSpPr/>
          <p:nvPr/>
        </p:nvSpPr>
        <p:spPr>
          <a:xfrm>
            <a:off x="10124683" y="3296157"/>
            <a:ext cx="1679331" cy="4484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 SQL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46C606-C945-023A-971F-D7D635676F1F}"/>
              </a:ext>
            </a:extLst>
          </p:cNvPr>
          <p:cNvSpPr/>
          <p:nvPr/>
        </p:nvSpPr>
        <p:spPr>
          <a:xfrm>
            <a:off x="2253405" y="4021790"/>
            <a:ext cx="1194134" cy="571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57F69B-889A-B8EC-431B-AF09FCB1AB3B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3447539" y="4307540"/>
            <a:ext cx="370249" cy="705515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F72D89C-EA3B-5AC9-4151-55D74F47B262}"/>
              </a:ext>
            </a:extLst>
          </p:cNvPr>
          <p:cNvSpPr/>
          <p:nvPr/>
        </p:nvSpPr>
        <p:spPr>
          <a:xfrm>
            <a:off x="359855" y="1936495"/>
            <a:ext cx="2066934" cy="41222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Computer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2F4A0-4124-F266-EFEA-C12DFFF59B06}"/>
              </a:ext>
            </a:extLst>
          </p:cNvPr>
          <p:cNvCxnSpPr>
            <a:cxnSpLocks/>
            <a:stCxn id="9" idx="2"/>
            <a:endCxn id="4" idx="1"/>
          </p:cNvCxnSpPr>
          <p:nvPr/>
        </p:nvCxnSpPr>
        <p:spPr>
          <a:xfrm>
            <a:off x="1393322" y="2348718"/>
            <a:ext cx="860083" cy="195882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459C473-BD4A-4B54-D6B9-8C7D23B96D0A}"/>
              </a:ext>
            </a:extLst>
          </p:cNvPr>
          <p:cNvSpPr/>
          <p:nvPr/>
        </p:nvSpPr>
        <p:spPr>
          <a:xfrm>
            <a:off x="6688761" y="5340905"/>
            <a:ext cx="1888576" cy="561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(future App Svc)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275530-29DD-CD61-461E-4F829E2730B9}"/>
              </a:ext>
            </a:extLst>
          </p:cNvPr>
          <p:cNvSpPr/>
          <p:nvPr/>
        </p:nvSpPr>
        <p:spPr>
          <a:xfrm>
            <a:off x="8190707" y="5290808"/>
            <a:ext cx="1210409" cy="276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 Python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4AF36D-F1D9-91F0-9A8F-379BCF80E0F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011341" y="4824627"/>
            <a:ext cx="677420" cy="79679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FFABC35-290E-22E6-5F50-BF25C1481F3B}"/>
              </a:ext>
            </a:extLst>
          </p:cNvPr>
          <p:cNvSpPr/>
          <p:nvPr/>
        </p:nvSpPr>
        <p:spPr>
          <a:xfrm>
            <a:off x="4632641" y="2741075"/>
            <a:ext cx="1314450" cy="7718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Cloudflare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Static Front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6C2C4E7A-E7C3-0BE1-D730-3BDEB6BBD8A9}"/>
              </a:ext>
            </a:extLst>
          </p:cNvPr>
          <p:cNvSpPr/>
          <p:nvPr/>
        </p:nvSpPr>
        <p:spPr>
          <a:xfrm>
            <a:off x="3817788" y="2641599"/>
            <a:ext cx="604159" cy="3216275"/>
          </a:xfrm>
          <a:prstGeom prst="leftBrace">
            <a:avLst>
              <a:gd name="adj1" fmla="val 8333"/>
              <a:gd name="adj2" fmla="val 7373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B34BFD-54BE-CC81-F8D4-6866326739B4}"/>
              </a:ext>
            </a:extLst>
          </p:cNvPr>
          <p:cNvSpPr txBox="1"/>
          <p:nvPr/>
        </p:nvSpPr>
        <p:spPr>
          <a:xfrm>
            <a:off x="270002" y="-252888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8DC0FB-7E60-15D9-94D4-B7CFF1EE0BB9}"/>
              </a:ext>
            </a:extLst>
          </p:cNvPr>
          <p:cNvSpPr txBox="1"/>
          <p:nvPr/>
        </p:nvSpPr>
        <p:spPr>
          <a:xfrm>
            <a:off x="375109" y="-341479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3B4E0E-4322-1E64-8494-AE72BDECCFE8}"/>
              </a:ext>
            </a:extLst>
          </p:cNvPr>
          <p:cNvSpPr txBox="1"/>
          <p:nvPr/>
        </p:nvSpPr>
        <p:spPr>
          <a:xfrm>
            <a:off x="81240" y="-68554"/>
            <a:ext cx="11901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DEVELOPMENT ENVIRONMENT - GET IT RUNNING ON YOUR LOCAL COMPUTER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Built using React.js/HTML/CSS, C#/.NET, Python, SQL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use OpenAI APIs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use Azure Fabric APIs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Dynamic webpage interaction with .NET and Python APIs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Static webpage links to Dynamic page on Azure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FFEAED-FC49-CA4B-A6C2-762E72747F8E}"/>
              </a:ext>
            </a:extLst>
          </p:cNvPr>
          <p:cNvSpPr/>
          <p:nvPr/>
        </p:nvSpPr>
        <p:spPr>
          <a:xfrm>
            <a:off x="5925880" y="3031405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3B3348-17F3-9F4E-4D51-6F6C61413E83}"/>
              </a:ext>
            </a:extLst>
          </p:cNvPr>
          <p:cNvSpPr/>
          <p:nvPr/>
        </p:nvSpPr>
        <p:spPr>
          <a:xfrm>
            <a:off x="5967602" y="4059617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635AD6-21C6-41FA-F217-F5A18A0F945E}"/>
              </a:ext>
            </a:extLst>
          </p:cNvPr>
          <p:cNvSpPr/>
          <p:nvPr/>
        </p:nvSpPr>
        <p:spPr>
          <a:xfrm>
            <a:off x="7472235" y="3809151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51BE8D-EABB-C757-4A61-853548C7FFFC}"/>
              </a:ext>
            </a:extLst>
          </p:cNvPr>
          <p:cNvSpPr/>
          <p:nvPr/>
        </p:nvSpPr>
        <p:spPr>
          <a:xfrm>
            <a:off x="6829988" y="4940928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3B299D-EBCA-4B86-06C7-F4FB9E5B06F5}"/>
              </a:ext>
            </a:extLst>
          </p:cNvPr>
          <p:cNvSpPr/>
          <p:nvPr/>
        </p:nvSpPr>
        <p:spPr>
          <a:xfrm>
            <a:off x="7151563" y="4237714"/>
            <a:ext cx="1888576" cy="561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(future App Svc)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53F2A0-86D3-E3CA-472B-BF3C38BAF3F7}"/>
              </a:ext>
            </a:extLst>
          </p:cNvPr>
          <p:cNvSpPr/>
          <p:nvPr/>
        </p:nvSpPr>
        <p:spPr>
          <a:xfrm>
            <a:off x="8740956" y="4376219"/>
            <a:ext cx="981809" cy="4484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.NET/C#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D15DA-B740-B883-B263-A090CDBAC9B7}"/>
              </a:ext>
            </a:extLst>
          </p:cNvPr>
          <p:cNvSpPr/>
          <p:nvPr/>
        </p:nvSpPr>
        <p:spPr>
          <a:xfrm>
            <a:off x="4696891" y="4438723"/>
            <a:ext cx="1314450" cy="7718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Dynamic Front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39FDD5-3157-142F-15EF-10B1589F77B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011341" y="4518228"/>
            <a:ext cx="1140222" cy="30639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CE2AF0-CF55-46E3-95D9-080FAFDB9D8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8740956" y="3520361"/>
            <a:ext cx="1383727" cy="717353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3B6E950-3FAA-EEA7-4C49-3214417C496B}"/>
              </a:ext>
            </a:extLst>
          </p:cNvPr>
          <p:cNvSpPr/>
          <p:nvPr/>
        </p:nvSpPr>
        <p:spPr>
          <a:xfrm>
            <a:off x="4369942" y="1956133"/>
            <a:ext cx="1809745" cy="4122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 Code on local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2DAE0-3C31-21F9-70E4-C615FB488946}"/>
              </a:ext>
            </a:extLst>
          </p:cNvPr>
          <p:cNvSpPr txBox="1"/>
          <p:nvPr/>
        </p:nvSpPr>
        <p:spPr>
          <a:xfrm>
            <a:off x="60594" y="6033428"/>
            <a:ext cx="11901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FUTURE ENVIRONMENT - AZURE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Azure App Service APIs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F75822-37E1-92A0-8DB5-9B8827CD1DF7}"/>
              </a:ext>
            </a:extLst>
          </p:cNvPr>
          <p:cNvSpPr/>
          <p:nvPr/>
        </p:nvSpPr>
        <p:spPr>
          <a:xfrm>
            <a:off x="7366181" y="1932670"/>
            <a:ext cx="1429731" cy="4122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VS on local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A5993-648C-4D39-A5AE-EC1AB61976F3}"/>
              </a:ext>
            </a:extLst>
          </p:cNvPr>
          <p:cNvSpPr/>
          <p:nvPr/>
        </p:nvSpPr>
        <p:spPr>
          <a:xfrm>
            <a:off x="10045646" y="1846515"/>
            <a:ext cx="1837404" cy="74772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SSMS to 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Azure /</a:t>
            </a: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Fabric</a:t>
            </a:r>
          </a:p>
        </p:txBody>
      </p:sp>
    </p:spTree>
    <p:extLst>
      <p:ext uri="{BB962C8B-B14F-4D97-AF65-F5344CB8AC3E}">
        <p14:creationId xmlns:p14="http://schemas.microsoft.com/office/powerpoint/2010/main" val="27750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DD018E-99DD-4242-75EA-05CB86EB3ED3}"/>
              </a:ext>
            </a:extLst>
          </p:cNvPr>
          <p:cNvSpPr/>
          <p:nvPr/>
        </p:nvSpPr>
        <p:spPr>
          <a:xfrm>
            <a:off x="1" y="0"/>
            <a:ext cx="4921410" cy="5235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C3D89-770E-798E-0720-838DCA52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7" y="-91994"/>
            <a:ext cx="10515600" cy="755374"/>
          </a:xfrm>
        </p:spPr>
        <p:txBody>
          <a:bodyPr>
            <a:normAutofit/>
          </a:bodyPr>
          <a:lstStyle/>
          <a:p>
            <a:r>
              <a:rPr lang="en-US" sz="2800" dirty="0"/>
              <a:t>Templates &amp; TBD Initial Files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18BA21B1-BF82-E9EB-D50F-4AAFAF79D786}"/>
              </a:ext>
            </a:extLst>
          </p:cNvPr>
          <p:cNvSpPr/>
          <p:nvPr/>
        </p:nvSpPr>
        <p:spPr>
          <a:xfrm>
            <a:off x="4384874" y="1722155"/>
            <a:ext cx="1273795" cy="83520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46502B3-13B8-A528-6E4A-D02E8CF6175B}"/>
              </a:ext>
            </a:extLst>
          </p:cNvPr>
          <p:cNvSpPr/>
          <p:nvPr/>
        </p:nvSpPr>
        <p:spPr>
          <a:xfrm>
            <a:off x="369173" y="1329161"/>
            <a:ext cx="1401417" cy="147099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DCC888DE-95FB-A4D0-98D4-0802D4302CF4}"/>
              </a:ext>
            </a:extLst>
          </p:cNvPr>
          <p:cNvSpPr/>
          <p:nvPr/>
        </p:nvSpPr>
        <p:spPr>
          <a:xfrm>
            <a:off x="10384959" y="386260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57C305A-728B-E3E3-EE74-5E2D8DF283F4}"/>
              </a:ext>
            </a:extLst>
          </p:cNvPr>
          <p:cNvSpPr/>
          <p:nvPr/>
        </p:nvSpPr>
        <p:spPr>
          <a:xfrm>
            <a:off x="10384958" y="352467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DC4CD229-707F-1447-B7CB-9D05A3C7CF55}"/>
              </a:ext>
            </a:extLst>
          </p:cNvPr>
          <p:cNvSpPr/>
          <p:nvPr/>
        </p:nvSpPr>
        <p:spPr>
          <a:xfrm>
            <a:off x="10384957" y="318674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79E1-1AD3-071B-8D4D-F802D2FA06AF}"/>
              </a:ext>
            </a:extLst>
          </p:cNvPr>
          <p:cNvSpPr txBox="1"/>
          <p:nvPr/>
        </p:nvSpPr>
        <p:spPr>
          <a:xfrm>
            <a:off x="748748" y="959829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6EE5-F830-74F9-7C1A-D7F156AB76E1}"/>
              </a:ext>
            </a:extLst>
          </p:cNvPr>
          <p:cNvSpPr txBox="1"/>
          <p:nvPr/>
        </p:nvSpPr>
        <p:spPr>
          <a:xfrm>
            <a:off x="4473498" y="1384225"/>
            <a:ext cx="112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24AD-B4DF-24E6-D8D0-9FBD46E30D38}"/>
              </a:ext>
            </a:extLst>
          </p:cNvPr>
          <p:cNvSpPr txBox="1"/>
          <p:nvPr/>
        </p:nvSpPr>
        <p:spPr>
          <a:xfrm>
            <a:off x="5433930" y="99367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16862-76C0-B6D3-2768-D09C78A279EA}"/>
              </a:ext>
            </a:extLst>
          </p:cNvPr>
          <p:cNvSpPr txBox="1"/>
          <p:nvPr/>
        </p:nvSpPr>
        <p:spPr>
          <a:xfrm>
            <a:off x="6458258" y="1338604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49878-86CD-A41A-327C-ABBAE7E029F8}"/>
              </a:ext>
            </a:extLst>
          </p:cNvPr>
          <p:cNvSpPr txBox="1"/>
          <p:nvPr/>
        </p:nvSpPr>
        <p:spPr>
          <a:xfrm>
            <a:off x="10708989" y="2817409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CA8EE-A6CD-7C30-7C13-567B84147F91}"/>
              </a:ext>
            </a:extLst>
          </p:cNvPr>
          <p:cNvSpPr txBox="1"/>
          <p:nvPr/>
        </p:nvSpPr>
        <p:spPr>
          <a:xfrm>
            <a:off x="4885362" y="566021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409C4-683D-0482-CC69-13B477200AAB}"/>
              </a:ext>
            </a:extLst>
          </p:cNvPr>
          <p:cNvSpPr txBox="1"/>
          <p:nvPr/>
        </p:nvSpPr>
        <p:spPr>
          <a:xfrm>
            <a:off x="6189012" y="5672164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66E90-A621-3001-030E-7CA9E897EE43}"/>
              </a:ext>
            </a:extLst>
          </p:cNvPr>
          <p:cNvSpPr txBox="1"/>
          <p:nvPr/>
        </p:nvSpPr>
        <p:spPr>
          <a:xfrm>
            <a:off x="5599704" y="537501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05DF861E-4DE3-0267-007E-40E03A938DF2}"/>
              </a:ext>
            </a:extLst>
          </p:cNvPr>
          <p:cNvSpPr/>
          <p:nvPr/>
        </p:nvSpPr>
        <p:spPr>
          <a:xfrm>
            <a:off x="5254333" y="461283"/>
            <a:ext cx="1289024" cy="802971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6031D6B1-D194-9743-1B43-D2786473E5A6}"/>
              </a:ext>
            </a:extLst>
          </p:cNvPr>
          <p:cNvSpPr/>
          <p:nvPr/>
        </p:nvSpPr>
        <p:spPr>
          <a:xfrm>
            <a:off x="6244333" y="1695212"/>
            <a:ext cx="1259295" cy="75537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EB4B6124-5F17-EAEB-7277-24B4CF5E803E}"/>
              </a:ext>
            </a:extLst>
          </p:cNvPr>
          <p:cNvSpPr/>
          <p:nvPr/>
        </p:nvSpPr>
        <p:spPr>
          <a:xfrm>
            <a:off x="4561945" y="6027153"/>
            <a:ext cx="1209807" cy="77815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AE2167A3-17A7-B05A-80AB-BEDA29E59C49}"/>
              </a:ext>
            </a:extLst>
          </p:cNvPr>
          <p:cNvSpPr/>
          <p:nvPr/>
        </p:nvSpPr>
        <p:spPr>
          <a:xfrm>
            <a:off x="6035292" y="6027153"/>
            <a:ext cx="1233188" cy="77816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9C16A22-9E63-7007-E688-155EAAC964EF}"/>
              </a:ext>
            </a:extLst>
          </p:cNvPr>
          <p:cNvSpPr/>
          <p:nvPr/>
        </p:nvSpPr>
        <p:spPr>
          <a:xfrm>
            <a:off x="6984746" y="4615219"/>
            <a:ext cx="1079922" cy="686016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B8E24-2DA1-14AD-0A34-552935495D40}"/>
              </a:ext>
            </a:extLst>
          </p:cNvPr>
          <p:cNvSpPr txBox="1"/>
          <p:nvPr/>
        </p:nvSpPr>
        <p:spPr>
          <a:xfrm>
            <a:off x="6399002" y="4269661"/>
            <a:ext cx="24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Injection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FBB446-1279-6FEA-A88F-A8D4E7EC8520}"/>
              </a:ext>
            </a:extLst>
          </p:cNvPr>
          <p:cNvCxnSpPr>
            <a:cxnSpLocks/>
          </p:cNvCxnSpPr>
          <p:nvPr/>
        </p:nvCxnSpPr>
        <p:spPr>
          <a:xfrm>
            <a:off x="5944903" y="1396494"/>
            <a:ext cx="0" cy="38902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41398408-EA16-A0B1-065B-B2690674EF94}"/>
              </a:ext>
            </a:extLst>
          </p:cNvPr>
          <p:cNvSpPr/>
          <p:nvPr/>
        </p:nvSpPr>
        <p:spPr>
          <a:xfrm rot="1132362">
            <a:off x="8724509" y="2912850"/>
            <a:ext cx="1578533" cy="1106795"/>
          </a:xfrm>
          <a:prstGeom prst="leftRightArrow">
            <a:avLst>
              <a:gd name="adj1" fmla="val 52707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Midtier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0DE1B1CC-EF25-ED61-26FE-72869A2ECCE3}"/>
              </a:ext>
            </a:extLst>
          </p:cNvPr>
          <p:cNvSpPr/>
          <p:nvPr/>
        </p:nvSpPr>
        <p:spPr>
          <a:xfrm>
            <a:off x="10422348" y="158300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CFF8CA0F-DE40-3F94-0157-6512E3EF9824}"/>
              </a:ext>
            </a:extLst>
          </p:cNvPr>
          <p:cNvSpPr/>
          <p:nvPr/>
        </p:nvSpPr>
        <p:spPr>
          <a:xfrm>
            <a:off x="10422347" y="124507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24AE1DB5-947E-1525-62DA-AADA7C4E7D9B}"/>
              </a:ext>
            </a:extLst>
          </p:cNvPr>
          <p:cNvSpPr/>
          <p:nvPr/>
        </p:nvSpPr>
        <p:spPr>
          <a:xfrm>
            <a:off x="10422346" y="90714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BFB84-25BA-4C3B-1D0D-CF6D3C913126}"/>
              </a:ext>
            </a:extLst>
          </p:cNvPr>
          <p:cNvSpPr txBox="1"/>
          <p:nvPr/>
        </p:nvSpPr>
        <p:spPr>
          <a:xfrm>
            <a:off x="10699025" y="44086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3F3347-FA79-2F42-5898-BD6AE31FCE45}"/>
              </a:ext>
            </a:extLst>
          </p:cNvPr>
          <p:cNvSpPr txBox="1"/>
          <p:nvPr/>
        </p:nvSpPr>
        <p:spPr>
          <a:xfrm>
            <a:off x="6237037" y="2639728"/>
            <a:ext cx="21818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Approaches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approachers</a:t>
            </a:r>
            <a:r>
              <a:rPr lang="en-US" sz="1600" i="0" dirty="0" err="1">
                <a:effectLst/>
                <a:latin typeface="Söhne"/>
              </a:rPr>
              <a:t>Service.</a:t>
            </a:r>
            <a:r>
              <a:rPr lang="en-US" sz="1600" dirty="0" err="1">
                <a:latin typeface="Söhne"/>
              </a:rPr>
              <a:t>cs</a:t>
            </a:r>
            <a:endParaRPr lang="en-US" sz="1600" i="0" dirty="0">
              <a:effectLst/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chatService.cs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Feacture</a:t>
            </a:r>
            <a:endParaRPr lang="en-US" sz="1600" i="0" u="sng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Service.cs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C9980E-885E-64CA-F280-378DDC9141B1}"/>
              </a:ext>
            </a:extLst>
          </p:cNvPr>
          <p:cNvSpPr txBox="1"/>
          <p:nvPr/>
        </p:nvSpPr>
        <p:spPr>
          <a:xfrm>
            <a:off x="3246094" y="2722666"/>
            <a:ext cx="2698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 err="1">
                <a:effectLst/>
                <a:latin typeface="Söhne"/>
              </a:rPr>
              <a:t>StoryLine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ApproachesAPIController.cs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ChatAPIController.cs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pyNoteService.cs</a:t>
            </a:r>
            <a:endParaRPr lang="en-US" sz="1600" dirty="0"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endParaRPr lang="en-US" sz="1600" dirty="0">
              <a:latin typeface="Söhne"/>
            </a:endParaRPr>
          </a:p>
          <a:p>
            <a:pPr marL="0" indent="0" algn="l">
              <a:buNone/>
            </a:pP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B8F8E376-7A33-2645-E08A-2CEA53302BD2}"/>
              </a:ext>
            </a:extLst>
          </p:cNvPr>
          <p:cNvSpPr/>
          <p:nvPr/>
        </p:nvSpPr>
        <p:spPr>
          <a:xfrm rot="20464620">
            <a:off x="8606371" y="1389036"/>
            <a:ext cx="1772884" cy="1096173"/>
          </a:xfrm>
          <a:prstGeom prst="leftRightArrow">
            <a:avLst>
              <a:gd name="adj1" fmla="val 59927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Midtier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BAE085-B9DE-84E4-D7BD-BD1238F4D05F}"/>
              </a:ext>
            </a:extLst>
          </p:cNvPr>
          <p:cNvSpPr txBox="1"/>
          <p:nvPr/>
        </p:nvSpPr>
        <p:spPr>
          <a:xfrm>
            <a:off x="2544785" y="585264"/>
            <a:ext cx="24334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Iapproaches.cs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Ichat.cs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latin typeface="Söhne"/>
              </a:rPr>
              <a:t>PyNote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IPyNote.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endParaRPr lang="en-US" sz="1600" dirty="0">
              <a:latin typeface="Söhn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978DD8-38A0-DC5D-05BF-CC619D6EC7D4}"/>
              </a:ext>
            </a:extLst>
          </p:cNvPr>
          <p:cNvSpPr txBox="1"/>
          <p:nvPr/>
        </p:nvSpPr>
        <p:spPr>
          <a:xfrm>
            <a:off x="305287" y="2978380"/>
            <a:ext cx="243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Approaches.jsx</a:t>
            </a:r>
            <a:endParaRPr lang="en-US" sz="1600" dirty="0">
              <a:latin typeface="Söhne"/>
            </a:endParaRPr>
          </a:p>
          <a:p>
            <a:pPr marL="0" indent="0" algn="l">
              <a:buNone/>
            </a:pPr>
            <a:r>
              <a:rPr lang="en-US" sz="1600" i="0" dirty="0">
                <a:effectLst/>
                <a:latin typeface="Söhne"/>
              </a:rPr>
              <a:t>   ApproachesService.js</a:t>
            </a: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i="0" dirty="0">
                <a:effectLst/>
                <a:latin typeface="Söhne"/>
              </a:rPr>
              <a:t> </a:t>
            </a:r>
            <a:r>
              <a:rPr lang="en-US" sz="1600" i="0" dirty="0" err="1">
                <a:effectLst/>
                <a:latin typeface="Söhne"/>
              </a:rPr>
              <a:t>Chat.jsx</a:t>
            </a:r>
            <a:endParaRPr lang="en-US" sz="160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chatService.js</a:t>
            </a: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PyNote.jsx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pyNoteService.js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50EC72-4ACD-B7A5-4042-6010B66F06BE}"/>
              </a:ext>
            </a:extLst>
          </p:cNvPr>
          <p:cNvSpPr txBox="1"/>
          <p:nvPr/>
        </p:nvSpPr>
        <p:spPr>
          <a:xfrm>
            <a:off x="2816562" y="5030990"/>
            <a:ext cx="2698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 err="1">
                <a:effectLst/>
                <a:latin typeface="Söhne"/>
              </a:rPr>
              <a:t>StoryLine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ChatQues.cs</a:t>
            </a:r>
            <a:endParaRPr lang="en-US" sz="1600" dirty="0"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 </a:t>
            </a:r>
            <a:r>
              <a:rPr lang="en-US" sz="1600" dirty="0" err="1">
                <a:latin typeface="Söhne"/>
              </a:rPr>
              <a:t>ChatAnscs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PyNotes.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endParaRPr lang="en-US" sz="1600" dirty="0">
              <a:latin typeface="Söhne"/>
            </a:endParaRPr>
          </a:p>
          <a:p>
            <a:pPr marL="0" indent="0" algn="l">
              <a:buNone/>
            </a:pP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B0853-C70A-B1E5-BC6B-85D5696ECA56}"/>
              </a:ext>
            </a:extLst>
          </p:cNvPr>
          <p:cNvSpPr txBox="1"/>
          <p:nvPr/>
        </p:nvSpPr>
        <p:spPr>
          <a:xfrm>
            <a:off x="9978516" y="4583126"/>
            <a:ext cx="21818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Approaches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approaches TABLE</a:t>
            </a:r>
            <a:endParaRPr lang="en-US" sz="1600" i="0" dirty="0">
              <a:effectLst/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chatExchange</a:t>
            </a:r>
            <a:r>
              <a:rPr lang="en-US" sz="1600" dirty="0">
                <a:latin typeface="Söhne"/>
              </a:rPr>
              <a:t>  TABLE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QAPairs</a:t>
            </a:r>
            <a:r>
              <a:rPr lang="en-US" sz="1600" dirty="0">
                <a:latin typeface="Söhne"/>
              </a:rPr>
              <a:t>  TABLE</a:t>
            </a: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PyNotes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189741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B0640-DBCD-DD26-FDF9-48075DA7B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EEF3A24-C733-9617-8E39-96843C65A47B}"/>
              </a:ext>
            </a:extLst>
          </p:cNvPr>
          <p:cNvSpPr/>
          <p:nvPr/>
        </p:nvSpPr>
        <p:spPr>
          <a:xfrm>
            <a:off x="1" y="0"/>
            <a:ext cx="4921410" cy="5235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54E25-7C42-2E43-64C2-0B973FF5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7" y="-91994"/>
            <a:ext cx="10515600" cy="755374"/>
          </a:xfrm>
        </p:spPr>
        <p:txBody>
          <a:bodyPr>
            <a:normAutofit/>
          </a:bodyPr>
          <a:lstStyle/>
          <a:p>
            <a:r>
              <a:rPr lang="en-US" sz="2800" dirty="0"/>
              <a:t>Templates &amp; TBD Initial Files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82806893-0B3E-0D6D-51BB-9123DD34C88C}"/>
              </a:ext>
            </a:extLst>
          </p:cNvPr>
          <p:cNvSpPr/>
          <p:nvPr/>
        </p:nvSpPr>
        <p:spPr>
          <a:xfrm>
            <a:off x="4384874" y="1722155"/>
            <a:ext cx="1273795" cy="83520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CBB70957-518A-D35A-7D1E-92C65F1778C2}"/>
              </a:ext>
            </a:extLst>
          </p:cNvPr>
          <p:cNvSpPr/>
          <p:nvPr/>
        </p:nvSpPr>
        <p:spPr>
          <a:xfrm>
            <a:off x="369173" y="1329161"/>
            <a:ext cx="1401417" cy="147099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148C23DE-7952-0778-1B07-DC7271D540BC}"/>
              </a:ext>
            </a:extLst>
          </p:cNvPr>
          <p:cNvSpPr/>
          <p:nvPr/>
        </p:nvSpPr>
        <p:spPr>
          <a:xfrm>
            <a:off x="10384959" y="386260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AEA7A3EC-ED4A-951A-0539-0C396548AF35}"/>
              </a:ext>
            </a:extLst>
          </p:cNvPr>
          <p:cNvSpPr/>
          <p:nvPr/>
        </p:nvSpPr>
        <p:spPr>
          <a:xfrm>
            <a:off x="10384958" y="352467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443B000D-72FC-B0FB-4260-37D55B1297CA}"/>
              </a:ext>
            </a:extLst>
          </p:cNvPr>
          <p:cNvSpPr/>
          <p:nvPr/>
        </p:nvSpPr>
        <p:spPr>
          <a:xfrm>
            <a:off x="10384957" y="3186741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AFCB0-E755-D033-2F3C-50008950861B}"/>
              </a:ext>
            </a:extLst>
          </p:cNvPr>
          <p:cNvSpPr txBox="1"/>
          <p:nvPr/>
        </p:nvSpPr>
        <p:spPr>
          <a:xfrm>
            <a:off x="748748" y="959829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D6E8D-901D-8A17-89AA-EC1EFB57BAC8}"/>
              </a:ext>
            </a:extLst>
          </p:cNvPr>
          <p:cNvSpPr txBox="1"/>
          <p:nvPr/>
        </p:nvSpPr>
        <p:spPr>
          <a:xfrm>
            <a:off x="4473498" y="1384225"/>
            <a:ext cx="112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AA3D1-6248-23E6-913A-ABB457E8773A}"/>
              </a:ext>
            </a:extLst>
          </p:cNvPr>
          <p:cNvSpPr txBox="1"/>
          <p:nvPr/>
        </p:nvSpPr>
        <p:spPr>
          <a:xfrm>
            <a:off x="5433930" y="99367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6254B-DFF8-3C67-D4C6-F5DB8A27E86C}"/>
              </a:ext>
            </a:extLst>
          </p:cNvPr>
          <p:cNvSpPr txBox="1"/>
          <p:nvPr/>
        </p:nvSpPr>
        <p:spPr>
          <a:xfrm>
            <a:off x="6458258" y="1338604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3FB8A-238B-BE75-D4B0-860DEB90FC6E}"/>
              </a:ext>
            </a:extLst>
          </p:cNvPr>
          <p:cNvSpPr txBox="1"/>
          <p:nvPr/>
        </p:nvSpPr>
        <p:spPr>
          <a:xfrm>
            <a:off x="10708989" y="2817409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A9C36-A0F9-D7EA-634F-C636394F7AE6}"/>
              </a:ext>
            </a:extLst>
          </p:cNvPr>
          <p:cNvSpPr txBox="1"/>
          <p:nvPr/>
        </p:nvSpPr>
        <p:spPr>
          <a:xfrm>
            <a:off x="4885362" y="566021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10194-AAF5-4537-8174-BB5A4DB7D751}"/>
              </a:ext>
            </a:extLst>
          </p:cNvPr>
          <p:cNvSpPr txBox="1"/>
          <p:nvPr/>
        </p:nvSpPr>
        <p:spPr>
          <a:xfrm>
            <a:off x="6189012" y="5672164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2CDF1-3DC8-F2F9-8505-622AAB8E66D3}"/>
              </a:ext>
            </a:extLst>
          </p:cNvPr>
          <p:cNvSpPr txBox="1"/>
          <p:nvPr/>
        </p:nvSpPr>
        <p:spPr>
          <a:xfrm>
            <a:off x="5599704" y="537501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1B9D53C6-AE8F-7330-764F-209A0C5C702F}"/>
              </a:ext>
            </a:extLst>
          </p:cNvPr>
          <p:cNvSpPr/>
          <p:nvPr/>
        </p:nvSpPr>
        <p:spPr>
          <a:xfrm>
            <a:off x="5254333" y="461283"/>
            <a:ext cx="1289024" cy="802971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9B53DD4F-8315-DA98-23BB-0A178919CD4D}"/>
              </a:ext>
            </a:extLst>
          </p:cNvPr>
          <p:cNvSpPr/>
          <p:nvPr/>
        </p:nvSpPr>
        <p:spPr>
          <a:xfrm>
            <a:off x="6244333" y="1695212"/>
            <a:ext cx="1259295" cy="75537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0C9E1BFB-BA23-CC77-ADB9-A989F91DE3FF}"/>
              </a:ext>
            </a:extLst>
          </p:cNvPr>
          <p:cNvSpPr/>
          <p:nvPr/>
        </p:nvSpPr>
        <p:spPr>
          <a:xfrm>
            <a:off x="4561945" y="6027153"/>
            <a:ext cx="1209807" cy="77815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ocument 23">
            <a:extLst>
              <a:ext uri="{FF2B5EF4-FFF2-40B4-BE49-F238E27FC236}">
                <a16:creationId xmlns:a16="http://schemas.microsoft.com/office/drawing/2014/main" id="{E623FABA-3568-2E01-FDC4-966B7D946123}"/>
              </a:ext>
            </a:extLst>
          </p:cNvPr>
          <p:cNvSpPr/>
          <p:nvPr/>
        </p:nvSpPr>
        <p:spPr>
          <a:xfrm>
            <a:off x="6035292" y="6027153"/>
            <a:ext cx="1233188" cy="77816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4CB4711A-3884-B553-EF57-690B3E8FDE83}"/>
              </a:ext>
            </a:extLst>
          </p:cNvPr>
          <p:cNvSpPr/>
          <p:nvPr/>
        </p:nvSpPr>
        <p:spPr>
          <a:xfrm>
            <a:off x="6984746" y="4615219"/>
            <a:ext cx="1079922" cy="686016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11AE7-1E56-324E-4899-80B670B2373D}"/>
              </a:ext>
            </a:extLst>
          </p:cNvPr>
          <p:cNvSpPr txBox="1"/>
          <p:nvPr/>
        </p:nvSpPr>
        <p:spPr>
          <a:xfrm>
            <a:off x="6399002" y="4269661"/>
            <a:ext cx="24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Injection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60E002-6197-6D2F-1621-8A733F511EF9}"/>
              </a:ext>
            </a:extLst>
          </p:cNvPr>
          <p:cNvCxnSpPr>
            <a:cxnSpLocks/>
          </p:cNvCxnSpPr>
          <p:nvPr/>
        </p:nvCxnSpPr>
        <p:spPr>
          <a:xfrm>
            <a:off x="5944903" y="1396494"/>
            <a:ext cx="0" cy="389021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77EEA1F1-6562-5757-0303-6C460F20A6A1}"/>
              </a:ext>
            </a:extLst>
          </p:cNvPr>
          <p:cNvSpPr/>
          <p:nvPr/>
        </p:nvSpPr>
        <p:spPr>
          <a:xfrm rot="1132362">
            <a:off x="8724509" y="2912850"/>
            <a:ext cx="1578533" cy="1106795"/>
          </a:xfrm>
          <a:prstGeom prst="leftRightArrow">
            <a:avLst>
              <a:gd name="adj1" fmla="val 52707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Midtier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C1FEB64-669F-7FC4-3319-90F2D13ACEE7}"/>
              </a:ext>
            </a:extLst>
          </p:cNvPr>
          <p:cNvSpPr/>
          <p:nvPr/>
        </p:nvSpPr>
        <p:spPr>
          <a:xfrm>
            <a:off x="10422348" y="158300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927414F0-FE6E-1A7F-F463-0693917DF0E6}"/>
              </a:ext>
            </a:extLst>
          </p:cNvPr>
          <p:cNvSpPr/>
          <p:nvPr/>
        </p:nvSpPr>
        <p:spPr>
          <a:xfrm>
            <a:off x="10422347" y="124507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628BA5E9-0226-3569-8707-8E16A237480B}"/>
              </a:ext>
            </a:extLst>
          </p:cNvPr>
          <p:cNvSpPr/>
          <p:nvPr/>
        </p:nvSpPr>
        <p:spPr>
          <a:xfrm>
            <a:off x="10422346" y="907146"/>
            <a:ext cx="1570383" cy="477079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420F7E-2B09-1661-937A-76BF7FD78B1D}"/>
              </a:ext>
            </a:extLst>
          </p:cNvPr>
          <p:cNvSpPr txBox="1"/>
          <p:nvPr/>
        </p:nvSpPr>
        <p:spPr>
          <a:xfrm>
            <a:off x="10699025" y="44086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76988-143A-8456-B18E-212BCC3C714D}"/>
              </a:ext>
            </a:extLst>
          </p:cNvPr>
          <p:cNvSpPr txBox="1"/>
          <p:nvPr/>
        </p:nvSpPr>
        <p:spPr>
          <a:xfrm>
            <a:off x="6237037" y="2639728"/>
            <a:ext cx="21818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Approaches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approachers</a:t>
            </a:r>
            <a:r>
              <a:rPr lang="en-US" sz="1600" i="0" dirty="0" err="1">
                <a:effectLst/>
                <a:latin typeface="Söhne"/>
              </a:rPr>
              <a:t>Service.</a:t>
            </a:r>
            <a:r>
              <a:rPr lang="en-US" sz="1600" dirty="0" err="1">
                <a:latin typeface="Söhne"/>
              </a:rPr>
              <a:t>cs</a:t>
            </a:r>
            <a:endParaRPr lang="en-US" sz="1600" i="0" dirty="0">
              <a:effectLst/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chatService.cs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Feacture</a:t>
            </a:r>
            <a:endParaRPr lang="en-US" sz="1600" i="0" u="sng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Service.cs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EDF0BE-51A8-A1ED-EA7B-88969B864D5E}"/>
              </a:ext>
            </a:extLst>
          </p:cNvPr>
          <p:cNvSpPr txBox="1"/>
          <p:nvPr/>
        </p:nvSpPr>
        <p:spPr>
          <a:xfrm>
            <a:off x="3246094" y="2722666"/>
            <a:ext cx="2698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 err="1">
                <a:effectLst/>
                <a:latin typeface="Söhne"/>
              </a:rPr>
              <a:t>StoryLine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ApproachesAPIController.cs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ChatAPIController.cs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pyNoteService.cs</a:t>
            </a:r>
            <a:endParaRPr lang="en-US" sz="1600" dirty="0"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endParaRPr lang="en-US" sz="1600" dirty="0">
              <a:latin typeface="Söhne"/>
            </a:endParaRPr>
          </a:p>
          <a:p>
            <a:pPr marL="0" indent="0" algn="l">
              <a:buNone/>
            </a:pP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D8FA27D1-C3E7-00FC-C8FD-6FFCCAD55347}"/>
              </a:ext>
            </a:extLst>
          </p:cNvPr>
          <p:cNvSpPr/>
          <p:nvPr/>
        </p:nvSpPr>
        <p:spPr>
          <a:xfrm rot="20464620">
            <a:off x="8606371" y="1389036"/>
            <a:ext cx="1772884" cy="1096173"/>
          </a:xfrm>
          <a:prstGeom prst="leftRightArrow">
            <a:avLst>
              <a:gd name="adj1" fmla="val 59927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Midtier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386683-8F85-9FAA-0FD2-5296E979781D}"/>
              </a:ext>
            </a:extLst>
          </p:cNvPr>
          <p:cNvSpPr txBox="1"/>
          <p:nvPr/>
        </p:nvSpPr>
        <p:spPr>
          <a:xfrm>
            <a:off x="2544785" y="585264"/>
            <a:ext cx="24334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Iapproaches.cs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Ichat.cs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latin typeface="Söhne"/>
              </a:rPr>
              <a:t>PyNote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IPyNote.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endParaRPr lang="en-US" sz="1600" dirty="0">
              <a:latin typeface="Söhne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3355E-732D-0BC7-0EB7-DB6E3BC84952}"/>
              </a:ext>
            </a:extLst>
          </p:cNvPr>
          <p:cNvSpPr txBox="1"/>
          <p:nvPr/>
        </p:nvSpPr>
        <p:spPr>
          <a:xfrm>
            <a:off x="305287" y="2978380"/>
            <a:ext cx="24334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Approaches.jsx</a:t>
            </a:r>
            <a:endParaRPr lang="en-US" sz="1600" dirty="0">
              <a:latin typeface="Söhne"/>
            </a:endParaRPr>
          </a:p>
          <a:p>
            <a:pPr marL="0" indent="0" algn="l">
              <a:buNone/>
            </a:pPr>
            <a:r>
              <a:rPr lang="en-US" sz="1600" i="0" dirty="0">
                <a:effectLst/>
                <a:latin typeface="Söhne"/>
              </a:rPr>
              <a:t>   ApproachesService.js</a:t>
            </a: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i="0" dirty="0">
                <a:effectLst/>
                <a:latin typeface="Söhne"/>
              </a:rPr>
              <a:t> </a:t>
            </a:r>
            <a:r>
              <a:rPr lang="en-US" sz="1600" i="0" dirty="0" err="1">
                <a:effectLst/>
                <a:latin typeface="Söhne"/>
              </a:rPr>
              <a:t>Chat.jsx</a:t>
            </a:r>
            <a:endParaRPr lang="en-US" sz="1600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chatService.js</a:t>
            </a: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PyNote.jsx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pyNoteService.js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A42C2-39FB-EE28-D63E-F450056A3566}"/>
              </a:ext>
            </a:extLst>
          </p:cNvPr>
          <p:cNvSpPr txBox="1"/>
          <p:nvPr/>
        </p:nvSpPr>
        <p:spPr>
          <a:xfrm>
            <a:off x="2816562" y="5030990"/>
            <a:ext cx="2698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 err="1">
                <a:effectLst/>
                <a:latin typeface="Söhne"/>
              </a:rPr>
              <a:t>StoryLine</a:t>
            </a:r>
            <a:r>
              <a:rPr lang="en-US" sz="1600" i="0" u="sng" dirty="0">
                <a:effectLst/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Approaches.cs</a:t>
            </a:r>
            <a:endParaRPr lang="en-US" sz="1600" dirty="0"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</a:t>
            </a:r>
            <a:r>
              <a:rPr lang="en-US" sz="1600" u="sng" dirty="0">
                <a:latin typeface="Söhne"/>
              </a:rPr>
              <a:t>Feature</a:t>
            </a:r>
            <a:endParaRPr lang="en-US" sz="1600" i="0" u="sng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ChatQues.cs</a:t>
            </a:r>
            <a:endParaRPr lang="en-US" sz="1600" dirty="0">
              <a:latin typeface="Söhne"/>
            </a:endParaRP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 </a:t>
            </a:r>
            <a:r>
              <a:rPr lang="en-US" sz="1600" dirty="0" err="1">
                <a:latin typeface="Söhne"/>
              </a:rPr>
              <a:t>ChatAnscs</a:t>
            </a:r>
            <a:endParaRPr lang="en-US" sz="1600" dirty="0">
              <a:latin typeface="Söhne"/>
            </a:endParaRP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Function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PyNotes.</a:t>
            </a:r>
            <a:r>
              <a:rPr lang="en-US" sz="1600" dirty="0" err="1">
                <a:highlight>
                  <a:srgbClr val="FF0000"/>
                </a:highlight>
                <a:latin typeface="Söhne"/>
              </a:rPr>
              <a:t>cs</a:t>
            </a:r>
            <a:endParaRPr lang="en-US" sz="1600" i="0" dirty="0">
              <a:effectLst/>
              <a:highlight>
                <a:srgbClr val="FF0000"/>
              </a:highlight>
              <a:latin typeface="Söhne"/>
            </a:endParaRPr>
          </a:p>
          <a:p>
            <a:pPr marL="0" indent="0" algn="l">
              <a:buNone/>
            </a:pPr>
            <a:endParaRPr lang="en-US" sz="1600" dirty="0">
              <a:latin typeface="Söhne"/>
            </a:endParaRPr>
          </a:p>
          <a:p>
            <a:pPr marL="0" indent="0" algn="l">
              <a:buNone/>
            </a:pP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01168A-B363-D31B-970D-D06BA34F415D}"/>
              </a:ext>
            </a:extLst>
          </p:cNvPr>
          <p:cNvSpPr txBox="1"/>
          <p:nvPr/>
        </p:nvSpPr>
        <p:spPr>
          <a:xfrm>
            <a:off x="9978516" y="4583126"/>
            <a:ext cx="21818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600" i="0" u="sng" dirty="0">
                <a:effectLst/>
                <a:latin typeface="Söhne"/>
              </a:rPr>
              <a:t>Approaches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approaches TABLE</a:t>
            </a:r>
            <a:endParaRPr lang="en-US" sz="1600" i="0" dirty="0">
              <a:effectLst/>
              <a:latin typeface="Söhne"/>
            </a:endParaRPr>
          </a:p>
          <a:p>
            <a:r>
              <a:rPr lang="en-US" sz="1600" i="0" u="sng" dirty="0">
                <a:effectLst/>
                <a:latin typeface="Söhne"/>
              </a:rPr>
              <a:t>AI Assistant Feature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chatExchange</a:t>
            </a:r>
            <a:r>
              <a:rPr lang="en-US" sz="1600" dirty="0">
                <a:latin typeface="Söhne"/>
              </a:rPr>
              <a:t>  TABLE</a:t>
            </a:r>
          </a:p>
          <a:p>
            <a:pPr marL="0" indent="0" algn="l">
              <a:buNone/>
            </a:pPr>
            <a:r>
              <a:rPr lang="en-US" sz="1600" dirty="0">
                <a:latin typeface="Söhne"/>
              </a:rPr>
              <a:t>   </a:t>
            </a:r>
            <a:r>
              <a:rPr lang="en-US" sz="1600" dirty="0" err="1">
                <a:latin typeface="Söhne"/>
              </a:rPr>
              <a:t>QAPairs</a:t>
            </a:r>
            <a:r>
              <a:rPr lang="en-US" sz="1600" dirty="0">
                <a:latin typeface="Söhne"/>
              </a:rPr>
              <a:t>  TABLE</a:t>
            </a:r>
          </a:p>
          <a:p>
            <a:r>
              <a:rPr lang="en-US" sz="1600" i="0" u="sng" dirty="0" err="1">
                <a:effectLst/>
                <a:highlight>
                  <a:srgbClr val="FF0000"/>
                </a:highlight>
                <a:latin typeface="Söhne"/>
              </a:rPr>
              <a:t>PyNote</a:t>
            </a:r>
            <a:r>
              <a:rPr lang="en-US" sz="1600" i="0" u="sng" dirty="0">
                <a:effectLst/>
                <a:highlight>
                  <a:srgbClr val="FF0000"/>
                </a:highlight>
                <a:latin typeface="Söhne"/>
              </a:rPr>
              <a:t> Feature</a:t>
            </a:r>
          </a:p>
          <a:p>
            <a:pPr marL="0" indent="0" algn="l">
              <a:buNone/>
            </a:pPr>
            <a:r>
              <a:rPr lang="en-US" sz="1600" dirty="0">
                <a:highlight>
                  <a:srgbClr val="FF0000"/>
                </a:highlight>
                <a:latin typeface="Söhne"/>
              </a:rPr>
              <a:t>   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</a:t>
            </a:r>
            <a:r>
              <a:rPr lang="en-US" sz="1600" i="0" dirty="0" err="1">
                <a:effectLst/>
                <a:highlight>
                  <a:srgbClr val="FF0000"/>
                </a:highlight>
                <a:latin typeface="Söhne"/>
              </a:rPr>
              <a:t>PyNotes</a:t>
            </a:r>
            <a:r>
              <a:rPr lang="en-US" sz="1600" i="0" dirty="0">
                <a:effectLst/>
                <a:highlight>
                  <a:srgbClr val="FF0000"/>
                </a:highlight>
                <a:latin typeface="Söhne"/>
              </a:rPr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81793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F3E-DF42-7664-2E48-F87EBC2F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2613E-6A01-4B82-CC7F-9C2C07697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63092-6766-AB86-55AC-A8C86EA5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88" t="34582" b="34755"/>
          <a:stretch/>
        </p:blipFill>
        <p:spPr>
          <a:xfrm>
            <a:off x="630181" y="-68539"/>
            <a:ext cx="11561819" cy="62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8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018E37-4AB6-4989-8DCB-CC964E070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51" t="34062" b="34756"/>
          <a:stretch/>
        </p:blipFill>
        <p:spPr>
          <a:xfrm>
            <a:off x="17871" y="0"/>
            <a:ext cx="12174129" cy="6728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FAE59-5884-1E3C-1691-D67C555402B4}"/>
              </a:ext>
            </a:extLst>
          </p:cNvPr>
          <p:cNvSpPr txBox="1"/>
          <p:nvPr/>
        </p:nvSpPr>
        <p:spPr>
          <a:xfrm>
            <a:off x="695739" y="4979504"/>
            <a:ext cx="8123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DbContext</a:t>
            </a:r>
            <a:r>
              <a:rPr lang="en-US" dirty="0"/>
              <a:t> = Class</a:t>
            </a:r>
          </a:p>
          <a:p>
            <a:r>
              <a:rPr lang="en-US" dirty="0" err="1"/>
              <a:t>DbContext</a:t>
            </a:r>
            <a:r>
              <a:rPr lang="en-US" dirty="0"/>
              <a:t> can have one are more </a:t>
            </a:r>
            <a:r>
              <a:rPr lang="en-US" dirty="0" err="1"/>
              <a:t>DbSet</a:t>
            </a:r>
            <a:r>
              <a:rPr lang="en-US" dirty="0"/>
              <a:t> which represent Tables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2154547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5CEA-BB41-C3CA-D9E2-869EA6B1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15F4-4A46-6BD2-F3C1-6F3F8C0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844FC-950D-6CAA-1B60-6D92BA2D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59" t="34409" b="34062"/>
          <a:stretch/>
        </p:blipFill>
        <p:spPr>
          <a:xfrm>
            <a:off x="138289" y="16702"/>
            <a:ext cx="12053712" cy="6841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2EC30-BFAA-251D-BE8A-F2DF210DE9F8}"/>
              </a:ext>
            </a:extLst>
          </p:cNvPr>
          <p:cNvSpPr txBox="1"/>
          <p:nvPr/>
        </p:nvSpPr>
        <p:spPr>
          <a:xfrm>
            <a:off x="695739" y="49795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343196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B682-27F0-8F7B-3D09-31DC5954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20C8-DE2A-6BBC-7A36-9C5E3380D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F9609-C7B6-7E9C-A365-12E950D8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6" t="34409" b="34409"/>
          <a:stretch/>
        </p:blipFill>
        <p:spPr>
          <a:xfrm>
            <a:off x="-36021" y="36580"/>
            <a:ext cx="12228021" cy="6821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45697-E492-ECA9-FA42-7B2A4D2FCD53}"/>
              </a:ext>
            </a:extLst>
          </p:cNvPr>
          <p:cNvSpPr txBox="1"/>
          <p:nvPr/>
        </p:nvSpPr>
        <p:spPr>
          <a:xfrm>
            <a:off x="695739" y="4979504"/>
            <a:ext cx="168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CRUD changes</a:t>
            </a:r>
          </a:p>
        </p:txBody>
      </p:sp>
    </p:spTree>
    <p:extLst>
      <p:ext uri="{BB962C8B-B14F-4D97-AF65-F5344CB8AC3E}">
        <p14:creationId xmlns:p14="http://schemas.microsoft.com/office/powerpoint/2010/main" val="278551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1541-5891-1897-E6CA-C9C4C8AB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F42D-D6F3-ADD7-08FF-3A96DE4D0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CF362-2AEB-31D6-9CAD-3BFB3A275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3" t="34409" b="34236"/>
          <a:stretch/>
        </p:blipFill>
        <p:spPr>
          <a:xfrm>
            <a:off x="-61666" y="-558973"/>
            <a:ext cx="12253666" cy="6831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D49ED-F6FF-BDBB-243C-332E6F0B7565}"/>
              </a:ext>
            </a:extLst>
          </p:cNvPr>
          <p:cNvSpPr txBox="1"/>
          <p:nvPr/>
        </p:nvSpPr>
        <p:spPr>
          <a:xfrm>
            <a:off x="490786" y="3473149"/>
            <a:ext cx="5605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Define scheme in database and ER with stub out models, </a:t>
            </a:r>
            <a:r>
              <a:rPr lang="en-US" dirty="0" err="1"/>
              <a:t>APIcontrollers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in C#/NET </a:t>
            </a:r>
            <a:r>
              <a:rPr lang="en-US" dirty="0" err="1"/>
              <a:t>midtier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“Reverse Engineering” the </a:t>
            </a:r>
            <a:r>
              <a:rPr lang="en-US" dirty="0" err="1"/>
              <a:t>db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In VS Package Manager Console, use the cmdlet “</a:t>
            </a:r>
            <a:r>
              <a:rPr lang="en-US" b="1" dirty="0"/>
              <a:t>Scaffold-</a:t>
            </a:r>
            <a:r>
              <a:rPr lang="en-US" b="1" dirty="0" err="1"/>
              <a:t>DbContext</a:t>
            </a:r>
            <a:r>
              <a:rPr lang="en-US" b="1" dirty="0"/>
              <a:t> “ connection string”   </a:t>
            </a:r>
            <a:r>
              <a:rPr lang="en-US" b="1" dirty="0" err="1"/>
              <a:t>Microsoft.EntityFrameworkCore.SqlServer</a:t>
            </a:r>
            <a:r>
              <a:rPr lang="en-US" b="1" dirty="0"/>
              <a:t>  -</a:t>
            </a:r>
            <a:r>
              <a:rPr lang="en-US" b="1" dirty="0" err="1"/>
              <a:t>ContextDir</a:t>
            </a:r>
            <a:r>
              <a:rPr lang="en-US" b="1" dirty="0"/>
              <a:t> Data –</a:t>
            </a:r>
            <a:r>
              <a:rPr lang="en-US" b="1" dirty="0" err="1"/>
              <a:t>OutputDir</a:t>
            </a:r>
            <a:r>
              <a:rPr lang="en-US" b="1" dirty="0"/>
              <a:t> Models</a:t>
            </a:r>
            <a:r>
              <a:rPr lang="en-US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C5DE6-F16D-05CB-E211-98529E522570}"/>
              </a:ext>
            </a:extLst>
          </p:cNvPr>
          <p:cNvSpPr txBox="1"/>
          <p:nvPr/>
        </p:nvSpPr>
        <p:spPr>
          <a:xfrm>
            <a:off x="6779172" y="3429000"/>
            <a:ext cx="5123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dirty="0"/>
              <a:t>Define scheme in </a:t>
            </a:r>
            <a:r>
              <a:rPr lang="en-US" dirty="0" err="1"/>
              <a:t>midtier</a:t>
            </a:r>
            <a:r>
              <a:rPr lang="en-US" dirty="0"/>
              <a:t> with create tables and procedures in MS SQL Server on backend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In VS Package Manager Console, the first command is “</a:t>
            </a:r>
            <a:r>
              <a:rPr lang="en-US" b="1" dirty="0"/>
              <a:t>Add-Migration </a:t>
            </a:r>
            <a:r>
              <a:rPr lang="en-US" b="1" dirty="0" err="1"/>
              <a:t>InitialCreate</a:t>
            </a:r>
            <a:r>
              <a:rPr lang="en-US" dirty="0"/>
              <a:t>”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The second command in VS Package Manager Console, the first command is “</a:t>
            </a:r>
            <a:r>
              <a:rPr lang="en-US" b="1" dirty="0"/>
              <a:t>Update-Database”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7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1657</Words>
  <Application>Microsoft Office PowerPoint</Application>
  <PresentationFormat>Widescreen</PresentationFormat>
  <Paragraphs>294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Söhne</vt:lpstr>
      <vt:lpstr>Office Theme</vt:lpstr>
      <vt:lpstr>Entity Framework</vt:lpstr>
      <vt:lpstr>PowerPoint Presentation</vt:lpstr>
      <vt:lpstr>Templates &amp; TBD Initial Files</vt:lpstr>
      <vt:lpstr>Templates &amp; TBD Initial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</dc:title>
  <dc:creator>Thane Thompson</dc:creator>
  <cp:lastModifiedBy>Thane Thompson</cp:lastModifiedBy>
  <cp:revision>3</cp:revision>
  <dcterms:created xsi:type="dcterms:W3CDTF">2024-02-16T15:10:22Z</dcterms:created>
  <dcterms:modified xsi:type="dcterms:W3CDTF">2024-02-22T02:03:57Z</dcterms:modified>
</cp:coreProperties>
</file>